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2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4" r:id="rId3"/>
    <p:sldId id="265" r:id="rId4"/>
    <p:sldId id="270" r:id="rId5"/>
    <p:sldId id="271" r:id="rId6"/>
    <p:sldId id="266" r:id="rId7"/>
    <p:sldId id="267" r:id="rId8"/>
    <p:sldId id="272" r:id="rId9"/>
    <p:sldId id="274" r:id="rId10"/>
    <p:sldId id="269" r:id="rId11"/>
    <p:sldId id="262" r:id="rId12"/>
    <p:sldId id="259" r:id="rId13"/>
    <p:sldId id="260" r:id="rId14"/>
    <p:sldId id="261" r:id="rId15"/>
    <p:sldId id="268" r:id="rId16"/>
    <p:sldId id="263" r:id="rId17"/>
    <p:sldId id="273" r:id="rId18"/>
    <p:sldId id="275" r:id="rId19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27C4141A-045B-41B6-9D67-766569A9C3AE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975D426-A9DD-4244-A2CE-1FB6623742C7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4:55:22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1222 164 24575,'-45'0'0,"14"-2"0,0 2 0,0 2 0,0 0 0,0 2 0,0 1 0,-31 10 0,-205 75 0,247-83 0,11-5 0,-1 1 0,1 1 0,0 0 0,0 0 0,0 0 0,-15 12 0,-133 89 0,103-71 0,6-4 0,2 2 0,2 2 0,-78 75 0,112-97 0,1 0 0,0 0 0,1 1 0,1 0 0,0 0 0,0 1 0,1-1 0,1 1 0,1 1 0,0-1 0,-4 30 0,3 6 0,2 1 0,6 62 0,-1-22 0,-2-59 0,-1-9 0,0 0 0,2 0 0,1-1 0,1 1 0,0 0 0,2-1 0,11 34 0,-16-55 0,3 5 0,-1 0 0,1 0 0,0 1 0,0-2 0,0 1 0,1 0 0,0-1 0,0 1 0,1-1 0,-1 0 0,1-1 0,9 8 0,34 23 0,-16-11 0,0-2 0,51 26 0,-70-42 0,136 70 0,-107-51 0,-25-13 0,1-1 0,0-1 0,1-1 0,0 0 0,1-2 0,0 0 0,27 6 0,14-3 0,-16-2 0,88 4 0,-91-12 0,5-1 0,1 2 0,84 14 0,-77-8 0,0-2 0,0-2 0,68-6 0,-18 1 0,-75 0 0,0-1 0,0-1 0,0-2 0,43-14 0,-44 12 0,28-6 0,-36 10 0,1-1 0,-1-1 0,0-1 0,39-20 0,18-9 0,-62 29 0,1 0 0,-1-1 0,0 0 0,-1-1 0,0-1 0,17-14 0,-11 6 0,33-21 0,-32 25 0,-2-1 0,24-22 0,-39 32 0,1-1 0,-1 0 0,-1 0 0,1 0 0,-1 0 0,0-1 0,0 0 0,-1 0 0,0 0 0,0 0 0,3-13 0,13-68 0,-3-1 0,6-143 0,-20 168 0,-6-152 0,1 200 0,0 1 0,-2-1 0,0 1 0,0 0 0,-2 0 0,-8-15 0,-7-16 0,11 16 0,-2 0 0,0 2 0,-3 0 0,0 0 0,-40-49 0,14 30 0,17 19 0,-1 1 0,-59-47 0,14 31 0,49 30 0,0-1 0,-23-18 0,34 25 0,1 0 0,-1 0 0,0 1 0,-1 0 0,1 1 0,-1 1 0,0 0 0,0 0 0,-25-3 0,-10 1 0,-60 0 0,90 6 0,-28-2 0,8 0 0,0 1 0,-1 2 0,-53 9 0,75-6 0,0 1 0,1 1 0,0 1 0,0 0 0,-20 14 0,19-11 0,-1-1 0,-1 0 0,-29 10 0,-6-3-1365,31-9-5461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4:55:2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1284 2 24575,'-15'0'0,"-11"-1"0,-1 1 0,1 1 0,-1 1 0,1 2 0,0 1 0,-37 11 0,-116 39 0,122-35 0,-2-2 0,1-3 0,-74 9 0,98-20 0,-1 2 0,1 1 0,1 2 0,-47 18 0,49-16 0,-1-1 0,0-2 0,-49 6 0,37-6 0,-45 12 0,68-12-1365,4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4:55:28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24575,'-1'0'0,"0"0"0,-1 1 0,1-1 0,0 1 0,0-1 0,0 1 0,0-1 0,0 1 0,1 0 0,-1-1 0,0 1 0,0 0 0,0 0 0,1 0 0,-1 0 0,0 0 0,1 0 0,-1 0 0,1 0 0,-1 0 0,1 0 0,-1 0 0,1 0 0,0 0 0,-1 1 0,-8 38 0,6-25 0,-18 45 0,15-47 0,1 1 0,1 0 0,0 0 0,0 0 0,-1 21 0,4-21 0,0 3 0,0 1 0,-7 27 0,7-42 0,0 0 0,1 0 0,-1 0 0,1 0 0,-1 0 0,1 0 0,0 0 0,0 0 0,0 0 0,1 0 0,-1 0 0,1 0 0,0 0 0,-1 0 0,1-1 0,1 1 0,-1 0 0,0 0 0,1-1 0,-1 1 0,4 4 0,0-3 0,0 0 0,-1 0 0,2-1 0,-1 1 0,0-1 0,1 0 0,-1-1 0,1 1 0,0-1 0,6 1 0,8 2 0,0-1 0,0-1 0,0-1 0,24 0 0,-16-1 0,41 6 0,-28-1 0,74 1 0,-26-4 0,-83-2-80,1-1 0,-1 1-1,0 0 1,1 1 0,-1 0-1,0 0 1,0 0 0,0 0-1,0 1 1,-1 0 0,1 1 0,-1-1-1,0 1 1,0 0 0,0 0-1,7 7 1,0 2-6746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4:55:3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8EB3E2D3-D4BD-4C4F-A71C-51A5A45C804F}" type="datetime1">
              <a:rPr lang="he-IL" smtClean="0"/>
              <a:t>י"ז/שבט/תשפ"ג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01B41D33-19C8-4450-B3C5-BE83E9C8F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 flipH="1"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617260" y="1020431"/>
            <a:ext cx="10993549" cy="1475013"/>
          </a:xfrm>
          <a:effectLst/>
        </p:spPr>
        <p:txBody>
          <a:bodyPr rtlCol="1" anchor="b">
            <a:normAutofit/>
          </a:bodyPr>
          <a:lstStyle>
            <a:lvl1pPr algn="r" rtl="1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617260" y="2495445"/>
            <a:ext cx="10993546" cy="590321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6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8" name="מציין מיקום של תאריך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189598-C887-4DD4-B7E4-0A6F07D8F90C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 flipH="1">
            <a:off x="581192" y="702156"/>
            <a:ext cx="11029616" cy="10138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581192" y="2336002"/>
            <a:ext cx="11029616" cy="3652047"/>
          </a:xfrm>
        </p:spPr>
        <p:txBody>
          <a:bodyPr vert="eaVert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C56015-E054-4D95-8170-B193481CC082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spect="1"/>
          </p:cNvSpPr>
          <p:nvPr/>
        </p:nvSpPr>
        <p:spPr>
          <a:xfrm flipH="1">
            <a:off x="446533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rot="10800000" flipH="1">
            <a:off x="863600" y="863600"/>
            <a:ext cx="3124200" cy="4807326"/>
          </a:xfrm>
        </p:spPr>
        <p:txBody>
          <a:bodyPr vert="eaVert" rtlCol="1" anchor="ctr"/>
          <a:lstStyle>
            <a:lvl1pPr algn="r" rtl="1">
              <a:defRPr>
                <a:solidFill>
                  <a:srgbClr val="FFFFFF"/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4255452" y="863600"/>
            <a:ext cx="7161625" cy="4807326"/>
          </a:xfrm>
        </p:spPr>
        <p:txBody>
          <a:bodyPr vert="eaVert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 flipH="1">
            <a:off x="8042146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 flipH="1"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 flipH="1"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11" name="מציין מיקום של תאריך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85813DB-1B81-426D-B405-949168BA8A3F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12" name="מציין מיקום של כותרת תחתונה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3" name="מציין מיקום של מספר שקופית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2" y="702156"/>
            <a:ext cx="11029616" cy="11887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581193" y="2340864"/>
            <a:ext cx="11029615" cy="3634486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8" name="מציין מיקום של תאריך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>
            <a:spLocks noChangeAspect="1"/>
          </p:cNvSpPr>
          <p:nvPr/>
        </p:nvSpPr>
        <p:spPr>
          <a:xfrm flipH="1">
            <a:off x="453323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2" y="2393950"/>
            <a:ext cx="11029615" cy="2147467"/>
          </a:xfrm>
        </p:spPr>
        <p:txBody>
          <a:bodyPr rtlCol="1" anchor="b">
            <a:normAutofit/>
          </a:bodyPr>
          <a:lstStyle>
            <a:lvl1pPr algn="r" rtl="1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581193" y="4541417"/>
            <a:ext cx="11029615" cy="600556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BCC091A-4E2D-443B-A655-310E81DB61F8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1" y="729658"/>
            <a:ext cx="11029616" cy="98833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416040" y="2228003"/>
            <a:ext cx="5194767" cy="3633047"/>
          </a:xfrm>
        </p:spPr>
        <p:txBody>
          <a:bodyPr rtlCol="1">
            <a:norm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581192" y="2228003"/>
            <a:ext cx="5194769" cy="3633047"/>
          </a:xfrm>
        </p:spPr>
        <p:txBody>
          <a:bodyPr rtlCol="1">
            <a:norm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AF3641-86C3-42E5-846E-8AE892042022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 flipH="1">
            <a:off x="581191" y="729658"/>
            <a:ext cx="11029616" cy="988332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416040" y="2250891"/>
            <a:ext cx="5194769" cy="557784"/>
          </a:xfrm>
        </p:spPr>
        <p:txBody>
          <a:bodyPr rtlCol="1" anchor="ctr">
            <a:noAutofit/>
          </a:bodyPr>
          <a:lstStyle>
            <a:lvl1pPr marL="0" indent="0" algn="r" rtl="1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416040" y="2926052"/>
            <a:ext cx="5194766" cy="2934999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581191" y="2250892"/>
            <a:ext cx="5194770" cy="553373"/>
          </a:xfrm>
        </p:spPr>
        <p:txBody>
          <a:bodyPr rtlCol="1" anchor="ctr">
            <a:noAutofit/>
          </a:bodyPr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581192" y="2926052"/>
            <a:ext cx="5194771" cy="2934999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EBEA75BD-14C3-4C9E-A804-56C5EDD80B18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 flipH="1">
            <a:off x="586490" y="729658"/>
            <a:ext cx="11029616" cy="988332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A513C04-D7EC-4118-9F23-DBD090D4B67E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A1094690-44D4-4DE6-A8D5-1EBEDA8B7CA7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>
            <a:spLocks noChangeAspect="1"/>
          </p:cNvSpPr>
          <p:nvPr/>
        </p:nvSpPr>
        <p:spPr>
          <a:xfrm flipH="1">
            <a:off x="8061460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8392291" y="933450"/>
            <a:ext cx="3031852" cy="1722419"/>
          </a:xfrm>
        </p:spPr>
        <p:txBody>
          <a:bodyPr rtlCol="1" anchor="b">
            <a:normAutofit/>
          </a:bodyPr>
          <a:lstStyle>
            <a:lvl1pPr algn="r" rtl="1">
              <a:defRPr sz="2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640081" y="1179829"/>
            <a:ext cx="6650991" cy="4658216"/>
          </a:xfrm>
        </p:spPr>
        <p:txBody>
          <a:bodyPr rtlCol="1" anchor="ctr">
            <a:normAutofit/>
          </a:bodyPr>
          <a:lstStyle>
            <a:lvl1pPr algn="r" rtl="1"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>
                <a:solidFill>
                  <a:schemeClr val="tx2"/>
                </a:solidFill>
              </a:defRPr>
            </a:lvl6pPr>
            <a:lvl7pPr algn="r" rtl="1">
              <a:defRPr sz="1400">
                <a:solidFill>
                  <a:schemeClr val="tx2"/>
                </a:solidFill>
              </a:defRPr>
            </a:lvl7pPr>
            <a:lvl8pPr algn="r" rtl="1">
              <a:defRPr sz="1400">
                <a:solidFill>
                  <a:schemeClr val="tx2"/>
                </a:solidFill>
              </a:defRPr>
            </a:lvl8pPr>
            <a:lvl9pPr algn="r" rtl="1">
              <a:defRPr sz="1400">
                <a:solidFill>
                  <a:schemeClr val="tx2"/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8392291" y="2836654"/>
            <a:ext cx="3031852" cy="3001392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6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1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מציין מיקום של תאריך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56916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DDE7BF2-AF18-4D43-AF7B-55F1C06CB133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10" name="מציין מיקום של כותרת תחתונה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52590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מציין מיקום של מספר שקופית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56916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1" y="4693389"/>
            <a:ext cx="11029616" cy="566738"/>
          </a:xfrm>
        </p:spPr>
        <p:txBody>
          <a:bodyPr rtlCol="1" anchor="b">
            <a:normAutofit/>
          </a:bodyPr>
          <a:lstStyle>
            <a:lvl1pPr algn="r" rtl="1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453324" y="641350"/>
            <a:ext cx="11290859" cy="3651249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581191" y="5260127"/>
            <a:ext cx="11029617" cy="998148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2AA4CB9-61F8-47E6-A77C-944FAB674396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741250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44592A7-FF93-48C3-B593-E91B1E7DAF1E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693598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58119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מלבן 8"/>
          <p:cNvSpPr/>
          <p:nvPr/>
        </p:nvSpPr>
        <p:spPr>
          <a:xfrm flipH="1">
            <a:off x="8042146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מלבן 9"/>
          <p:cNvSpPr/>
          <p:nvPr/>
        </p:nvSpPr>
        <p:spPr>
          <a:xfrm flipH="1"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מלבן 10"/>
          <p:cNvSpPr/>
          <p:nvPr/>
        </p:nvSpPr>
        <p:spPr>
          <a:xfrm flipH="1"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r" defTabSz="457200" rtl="1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microsoft.com/office/2007/relationships/hdphoto" Target="../media/hdphoto1.wdp"/><Relationship Id="rId17" Type="http://schemas.openxmlformats.org/officeDocument/2006/relationships/image" Target="../media/image3.png"/><Relationship Id="rId2" Type="http://schemas.openxmlformats.org/officeDocument/2006/relationships/image" Target="../media/image12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customXml" Target="../ink/ink2.xml"/><Relationship Id="rId1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anetkin.org/mizrahi-tefahot/Zazim/registration_new.asp" TargetMode="External"/><Relationship Id="rId7" Type="http://schemas.microsoft.com/office/2007/relationships/hdphoto" Target="../media/hdphoto2.wdp"/><Relationship Id="rId2" Type="http://schemas.openxmlformats.org/officeDocument/2006/relationships/hyperlink" Target="https://forms.gle/Aq9NUBHaq8ZXMk8v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forms.gle/Xc6HKjDBSA9LUtim6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מלבן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743700" y="966888"/>
            <a:ext cx="4916039" cy="1166712"/>
          </a:xfrm>
        </p:spPr>
        <p:txBody>
          <a:bodyPr rtlCol="1">
            <a:normAutofit/>
          </a:bodyPr>
          <a:lstStyle/>
          <a:p>
            <a:r>
              <a:rPr lang="he-IL" sz="4800" dirty="0">
                <a:latin typeface="Yehuda CLM" panose="02000803000000000000" pitchFamily="2" charset="-79"/>
                <a:cs typeface="Yehuda CLM" panose="02000803000000000000" pitchFamily="2" charset="-79"/>
              </a:rPr>
              <a:t>פרויקט זזים </a:t>
            </a:r>
            <a:r>
              <a:rPr lang="he-IL" sz="3200" dirty="0">
                <a:latin typeface="Yehuda CLM" panose="02000803000000000000" pitchFamily="2" charset="-79"/>
                <a:cs typeface="Yehuda CLM" panose="02000803000000000000" pitchFamily="2" charset="-79"/>
              </a:rPr>
              <a:t>תשפ"ג</a:t>
            </a:r>
            <a:endParaRPr lang="he-IL" sz="4800" dirty="0"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9188388" y="108485"/>
            <a:ext cx="2574818" cy="468233"/>
          </a:xfrm>
        </p:spPr>
        <p:txBody>
          <a:bodyPr rtlCol="1">
            <a:normAutofit/>
          </a:bodyPr>
          <a:lstStyle/>
          <a:p>
            <a:pPr algn="r" rtl="1"/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זה בכלל פרויקט זזים?</a:t>
            </a:r>
            <a:endParaRPr lang="he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2146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 descr="תקריב של סמל&#10;&#10;התיאור נוצר באופן אוטומטי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26528" y="2951641"/>
            <a:ext cx="12518528" cy="3680258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4D29B40D-DE21-E859-40B7-40860056831C}"/>
              </a:ext>
            </a:extLst>
          </p:cNvPr>
          <p:cNvSpPr txBox="1">
            <a:spLocks/>
          </p:cNvSpPr>
          <p:nvPr/>
        </p:nvSpPr>
        <p:spPr>
          <a:xfrm flipH="1">
            <a:off x="666193" y="2230239"/>
            <a:ext cx="10993546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/>
              <a:t>יצאנו לדרך...</a:t>
            </a:r>
            <a:endParaRPr lang="he" sz="2400" dirty="0"/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9091EFC1-95B1-F950-DDAD-B1A09CA9C679}"/>
              </a:ext>
            </a:extLst>
          </p:cNvPr>
          <p:cNvSpPr txBox="1">
            <a:spLocks/>
          </p:cNvSpPr>
          <p:nvPr/>
        </p:nvSpPr>
        <p:spPr>
          <a:xfrm flipH="1">
            <a:off x="5375352" y="108485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1584F0B3-8B4A-4E01-72F7-23AC7FDC030C}"/>
              </a:ext>
            </a:extLst>
          </p:cNvPr>
          <p:cNvSpPr txBox="1">
            <a:spLocks/>
          </p:cNvSpPr>
          <p:nvPr/>
        </p:nvSpPr>
        <p:spPr>
          <a:xfrm flipH="1">
            <a:off x="1586415" y="114200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דוגמאות לפרויקטים שנעשו..</a:t>
            </a:r>
            <a:endParaRPr lang="h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E9B610E2-4D25-9AD5-799B-032799314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7258" y="5788357"/>
            <a:ext cx="1106677" cy="83000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A7EB263-5DC1-889B-9E79-A7BE406E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23" y="5926527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אריאל (תנועת נוער) – ויקיפדיה">
            <a:extLst>
              <a:ext uri="{FF2B5EF4-FFF2-40B4-BE49-F238E27FC236}">
                <a16:creationId xmlns:a16="http://schemas.microsoft.com/office/drawing/2014/main" id="{8A447DBC-9E7C-FBE3-E9FB-DB7F0D19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10" y="55927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B8875929-0436-17DD-6439-586DDA01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61" y="5326705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F749B8-D38E-9144-961C-33CDD604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9DDA8E79-2F25-8178-AAFB-F97C1BA51128}"/>
              </a:ext>
            </a:extLst>
          </p:cNvPr>
          <p:cNvSpPr txBox="1">
            <a:spLocks/>
          </p:cNvSpPr>
          <p:nvPr/>
        </p:nvSpPr>
        <p:spPr>
          <a:xfrm flipH="1">
            <a:off x="5089602" y="119975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4D3600F9-00DE-F26A-FD50-568C5E97AF53}"/>
              </a:ext>
            </a:extLst>
          </p:cNvPr>
          <p:cNvSpPr/>
          <p:nvPr/>
        </p:nvSpPr>
        <p:spPr>
          <a:xfrm>
            <a:off x="7667458" y="169266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0085BDC0-3426-97DF-12FD-4347560B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419100" y="1819959"/>
            <a:ext cx="11858624" cy="2337435"/>
          </a:xfrm>
        </p:spPr>
        <p:txBody>
          <a:bodyPr rtlCol="1"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lgerian" panose="04020705040A02060702" pitchFamily="82" charset="0"/>
                <a:cs typeface="Yehuda CLM" panose="02000803000000000000" pitchFamily="2" charset="-79"/>
              </a:rPr>
              <a:t>https://www.anetkin.org/mizrahi-tefahot/Zazim/registration_new.asp</a:t>
            </a:r>
            <a:endParaRPr lang="he" dirty="0">
              <a:solidFill>
                <a:schemeClr val="accent1"/>
              </a:solidFill>
              <a:latin typeface="Algerian" panose="04020705040A02060702" pitchFamily="82" charset="0"/>
              <a:cs typeface="Yehuda CLM" panose="02000803000000000000" pitchFamily="2" charset="-79"/>
            </a:endParaRP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E1EC3293-84A4-8FCE-73FB-A5BA7F4F4F6E}"/>
              </a:ext>
            </a:extLst>
          </p:cNvPr>
          <p:cNvSpPr txBox="1">
            <a:spLocks/>
          </p:cNvSpPr>
          <p:nvPr/>
        </p:nvSpPr>
        <p:spPr>
          <a:xfrm flipH="1"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4572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 eaLnBrk="1" hangingPunct="1">
              <a:defRPr>
                <a:solidFill>
                  <a:schemeClr val="tx2"/>
                </a:solidFill>
              </a:defRPr>
            </a:lvl2pPr>
            <a:lvl3pPr algn="r" rtl="1" eaLnBrk="1" hangingPunct="1">
              <a:defRPr>
                <a:solidFill>
                  <a:schemeClr val="tx2"/>
                </a:solidFill>
              </a:defRPr>
            </a:lvl3pPr>
            <a:lvl4pPr algn="r" rtl="1" eaLnBrk="1" hangingPunct="1">
              <a:defRPr>
                <a:solidFill>
                  <a:schemeClr val="tx2"/>
                </a:solidFill>
              </a:defRPr>
            </a:lvl4pPr>
            <a:lvl5pPr algn="r" rtl="1" eaLnBrk="1" hangingPunct="1">
              <a:defRPr>
                <a:solidFill>
                  <a:schemeClr val="tx2"/>
                </a:solidFill>
              </a:defRPr>
            </a:lvl5pPr>
            <a:lvl6pPr algn="r" rtl="1" eaLnBrk="1" hangingPunct="1">
              <a:defRPr>
                <a:solidFill>
                  <a:schemeClr val="tx2"/>
                </a:solidFill>
              </a:defRPr>
            </a:lvl6pPr>
            <a:lvl7pPr algn="r" rtl="1" eaLnBrk="1" hangingPunct="1">
              <a:defRPr>
                <a:solidFill>
                  <a:schemeClr val="tx2"/>
                </a:solidFill>
              </a:defRPr>
            </a:lvl7pPr>
            <a:lvl8pPr algn="r" rtl="1" eaLnBrk="1" hangingPunct="1">
              <a:defRPr>
                <a:solidFill>
                  <a:schemeClr val="tx2"/>
                </a:solidFill>
              </a:defRPr>
            </a:lvl8pPr>
            <a:lvl9pPr algn="r"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sz="4000" u="sng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אתר של </a:t>
            </a:r>
            <a:r>
              <a:rPr lang="he-IL" sz="4000" u="sng" dirty="0" err="1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זז"ים</a:t>
            </a:r>
            <a:r>
              <a:rPr lang="he-IL" sz="4000" u="sng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:</a:t>
            </a:r>
            <a:endParaRPr lang="he" sz="4000" u="sng" dirty="0">
              <a:solidFill>
                <a:schemeClr val="accent1"/>
              </a:solidFill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67685BA-94EB-0A32-2281-CC43E3B96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3" name="Picture 2" descr="אריאל (תנועת נוער) – ויקיפדיה">
            <a:extLst>
              <a:ext uri="{FF2B5EF4-FFF2-40B4-BE49-F238E27FC236}">
                <a16:creationId xmlns:a16="http://schemas.microsoft.com/office/drawing/2014/main" id="{AED9DF75-E774-18ED-27FF-ECCCD780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CFB93D3E-D51C-CC48-B8C5-2E8EC54C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29900E3-EE5D-179B-4A78-363AE4DE9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4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A0F43F-3DB1-0B5A-AEB9-BA7F3A6E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CA12757-19D3-BD2A-A2F6-7FC56A154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1" t="11262" r="28277" b="10238"/>
          <a:stretch/>
        </p:blipFill>
        <p:spPr>
          <a:xfrm>
            <a:off x="6170350" y="737256"/>
            <a:ext cx="5584055" cy="5383487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B88D67C6-EAAB-9F72-DD6B-1B722439AB5D}"/>
              </a:ext>
            </a:extLst>
          </p:cNvPr>
          <p:cNvSpPr txBox="1">
            <a:spLocks/>
          </p:cNvSpPr>
          <p:nvPr/>
        </p:nvSpPr>
        <p:spPr>
          <a:xfrm flipH="1">
            <a:off x="5089602" y="119975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BE7AE682-D745-92B5-15CC-339F43A4C7BD}"/>
              </a:ext>
            </a:extLst>
          </p:cNvPr>
          <p:cNvSpPr/>
          <p:nvPr/>
        </p:nvSpPr>
        <p:spPr>
          <a:xfrm>
            <a:off x="7667458" y="169266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9552C8E1-BB22-7502-0AB7-251B5C0A5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10" name="Picture 2" descr="אריאל (תנועת נוער) – ויקיפדיה">
            <a:extLst>
              <a:ext uri="{FF2B5EF4-FFF2-40B4-BE49-F238E27FC236}">
                <a16:creationId xmlns:a16="http://schemas.microsoft.com/office/drawing/2014/main" id="{2DFD6F2F-650B-A0C3-972E-4032738F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1285301A-6F9A-056C-AAD2-F9D23450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DE9D052-33B1-B21F-9DF8-3995DE4B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E96572D-44D0-B6A3-BDD4-4D676816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33752D4-6CA2-F3B8-FBF9-4680706FD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5" t="10238" r="28495" b="7444"/>
          <a:stretch/>
        </p:blipFill>
        <p:spPr>
          <a:xfrm>
            <a:off x="6186552" y="702156"/>
            <a:ext cx="5424256" cy="5645378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6A788868-112D-E966-E754-BD92D276F566}"/>
              </a:ext>
            </a:extLst>
          </p:cNvPr>
          <p:cNvSpPr txBox="1">
            <a:spLocks/>
          </p:cNvSpPr>
          <p:nvPr/>
        </p:nvSpPr>
        <p:spPr>
          <a:xfrm flipH="1">
            <a:off x="5089602" y="119975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87666CCA-BA66-4271-B739-F4B415298EDD}"/>
              </a:ext>
            </a:extLst>
          </p:cNvPr>
          <p:cNvSpPr/>
          <p:nvPr/>
        </p:nvSpPr>
        <p:spPr>
          <a:xfrm>
            <a:off x="7667458" y="169266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AD1B7CE-2490-B8FF-54D2-C4B870534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10" name="Picture 2" descr="אריאל (תנועת נוער) – ויקיפדיה">
            <a:extLst>
              <a:ext uri="{FF2B5EF4-FFF2-40B4-BE49-F238E27FC236}">
                <a16:creationId xmlns:a16="http://schemas.microsoft.com/office/drawing/2014/main" id="{F6659A2A-607C-BD60-6EFD-E30A7CBF3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96C43932-402E-20B3-F2FC-37FF7D2F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89D8143-9452-38EE-B320-63DF668B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8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B0A2710-24BB-D8F8-BB29-079C8F13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2B9EEF2-B9E5-162E-DEC1-4EE3E1533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7" t="11262" r="28859" b="8349"/>
          <a:stretch/>
        </p:blipFill>
        <p:spPr>
          <a:xfrm>
            <a:off x="6239817" y="672483"/>
            <a:ext cx="5370991" cy="551303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6865B021-BFDB-1E04-FAAF-5EDD4D9FE5CD}"/>
              </a:ext>
            </a:extLst>
          </p:cNvPr>
          <p:cNvSpPr txBox="1">
            <a:spLocks/>
          </p:cNvSpPr>
          <p:nvPr/>
        </p:nvSpPr>
        <p:spPr>
          <a:xfrm flipH="1">
            <a:off x="5089602" y="139025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B4824463-F502-E82F-36A2-E84DBE1904B4}"/>
              </a:ext>
            </a:extLst>
          </p:cNvPr>
          <p:cNvSpPr/>
          <p:nvPr/>
        </p:nvSpPr>
        <p:spPr>
          <a:xfrm>
            <a:off x="7667458" y="188316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47464AE-272A-C116-CA06-B431DBEF4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10" name="Picture 2" descr="אריאל (תנועת נוער) – ויקיפדיה">
            <a:extLst>
              <a:ext uri="{FF2B5EF4-FFF2-40B4-BE49-F238E27FC236}">
                <a16:creationId xmlns:a16="http://schemas.microsoft.com/office/drawing/2014/main" id="{D14CAE0B-64CA-E86B-58F7-7A41D195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8FF6EE79-4D4D-B2C5-673C-0531860FC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490E84A-1A17-D30D-9CCD-6D62C0DA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0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BD5F762-F43F-3BC1-3E03-0AF7618F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EB90FDB-9077-2F92-729C-6FA5F67C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5" t="11262" r="28787" b="9256"/>
          <a:stretch/>
        </p:blipFill>
        <p:spPr>
          <a:xfrm>
            <a:off x="6139613" y="702156"/>
            <a:ext cx="5513033" cy="5450890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499A4045-7CE4-BB85-791F-632810944476}"/>
              </a:ext>
            </a:extLst>
          </p:cNvPr>
          <p:cNvSpPr txBox="1">
            <a:spLocks/>
          </p:cNvSpPr>
          <p:nvPr/>
        </p:nvSpPr>
        <p:spPr>
          <a:xfrm flipH="1">
            <a:off x="5089602" y="129500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A61FACDB-DD56-6B4F-0DF3-28E29D6A06FD}"/>
              </a:ext>
            </a:extLst>
          </p:cNvPr>
          <p:cNvSpPr/>
          <p:nvPr/>
        </p:nvSpPr>
        <p:spPr>
          <a:xfrm>
            <a:off x="7667458" y="178791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528F8128-7872-27A9-E300-0B694ED64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10" name="Picture 2" descr="אריאל (תנועת נוער) – ויקיפדיה">
            <a:extLst>
              <a:ext uri="{FF2B5EF4-FFF2-40B4-BE49-F238E27FC236}">
                <a16:creationId xmlns:a16="http://schemas.microsoft.com/office/drawing/2014/main" id="{6437E910-80D4-2F42-E5FE-7E8CA4B6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6C8F5C1F-F1E5-F1FA-790C-01DD1ED1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E66F965-AC19-B279-4D99-E1B6F165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1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7BCAEE-AD1E-E899-C371-FD853C7D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EA9E564-B340-44D7-C4A3-D925CB047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2" t="15972" r="44219" b="12361"/>
          <a:stretch/>
        </p:blipFill>
        <p:spPr>
          <a:xfrm>
            <a:off x="7055524" y="730648"/>
            <a:ext cx="4500801" cy="5503350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9CC36884-5609-99B5-0B38-A8D89D769C42}"/>
              </a:ext>
            </a:extLst>
          </p:cNvPr>
          <p:cNvSpPr txBox="1">
            <a:spLocks/>
          </p:cNvSpPr>
          <p:nvPr/>
        </p:nvSpPr>
        <p:spPr>
          <a:xfrm flipH="1">
            <a:off x="5089602" y="129500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0D60EBD2-09A0-C90C-0E41-2D8AD0C370E4}"/>
              </a:ext>
            </a:extLst>
          </p:cNvPr>
          <p:cNvSpPr/>
          <p:nvPr/>
        </p:nvSpPr>
        <p:spPr>
          <a:xfrm>
            <a:off x="7667458" y="178791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CEBD00F5-FA44-9056-0D77-11060FB5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10" name="Picture 2" descr="אריאל (תנועת נוער) – ויקיפדיה">
            <a:extLst>
              <a:ext uri="{FF2B5EF4-FFF2-40B4-BE49-F238E27FC236}">
                <a16:creationId xmlns:a16="http://schemas.microsoft.com/office/drawing/2014/main" id="{6D873298-A353-284F-9086-BE0361D1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7DB307EA-CDA1-E408-EF74-F26543AA6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134E86-4212-8356-298F-2562C649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3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17DE84-F9E1-CB9B-46B2-75601668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he-IL" sz="4000" u="sng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דברים חשובים:</a:t>
            </a:r>
            <a:endParaRPr lang="en-IL" sz="4000" u="sng" dirty="0">
              <a:solidFill>
                <a:schemeClr val="accent1"/>
              </a:solidFill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1E49E2-7459-BF10-D469-471E66028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sz="4000" cap="all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לא לשכוח לצרף למייל התנועה את האישור הורים ולשלוח אותו גם כן אלי.</a:t>
            </a:r>
          </a:p>
          <a:p>
            <a:r>
              <a:rPr lang="he-IL" sz="4000" cap="all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כל הוצאה שתהיה על הפרויקט לשמור את החשבוניות... לסרוק אותן לקובץ אחד ולשלוח אלי. (זה כבר בהמשך לזוכים..)</a:t>
            </a:r>
          </a:p>
          <a:p>
            <a:endParaRPr lang="he-IL" sz="4000" cap="all" dirty="0">
              <a:solidFill>
                <a:schemeClr val="accent1"/>
              </a:solidFill>
              <a:latin typeface="Yehuda CLM" panose="02000803000000000000" pitchFamily="2" charset="-79"/>
              <a:cs typeface="Yehuda CLM" panose="02000803000000000000" pitchFamily="2" charset="-79"/>
            </a:endParaRPr>
          </a:p>
          <a:p>
            <a:pPr marL="0" indent="0">
              <a:buNone/>
            </a:pPr>
            <a:r>
              <a:rPr lang="he-IL" sz="4000" cap="all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מייל : </a:t>
            </a:r>
            <a:r>
              <a:rPr lang="en-US" sz="4000" cap="all" dirty="0">
                <a:solidFill>
                  <a:schemeClr val="accent1"/>
                </a:solidFill>
                <a:latin typeface="Algerian" panose="04020705040A02060702" pitchFamily="82" charset="0"/>
                <a:cs typeface="Yehuda CLM" panose="02000803000000000000" pitchFamily="2" charset="-79"/>
              </a:rPr>
              <a:t>hbanot@tariel.org.il</a:t>
            </a:r>
            <a:endParaRPr lang="en-US" sz="4000" cap="all" dirty="0">
              <a:solidFill>
                <a:schemeClr val="accent1"/>
              </a:solidFill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BAD511-549E-B3E8-1BB4-DEB317E9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8F7494BC-84F3-8300-5707-E98684AFB84F}"/>
              </a:ext>
            </a:extLst>
          </p:cNvPr>
          <p:cNvSpPr txBox="1">
            <a:spLocks/>
          </p:cNvSpPr>
          <p:nvPr/>
        </p:nvSpPr>
        <p:spPr>
          <a:xfrm flipH="1">
            <a:off x="5089602" y="119975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77072FA5-EC51-DF3A-EDC3-66D892C41BDB}"/>
              </a:ext>
            </a:extLst>
          </p:cNvPr>
          <p:cNvSpPr/>
          <p:nvPr/>
        </p:nvSpPr>
        <p:spPr>
          <a:xfrm>
            <a:off x="7667458" y="169266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6EE1BB3-C07C-F3F7-FFDE-20B13BAF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8" name="Picture 2" descr="אריאל (תנועת נוער) – ויקיפדיה">
            <a:extLst>
              <a:ext uri="{FF2B5EF4-FFF2-40B4-BE49-F238E27FC236}">
                <a16:creationId xmlns:a16="http://schemas.microsoft.com/office/drawing/2014/main" id="{658DB739-CF88-4551-1AE9-7F049E8A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3E225E4E-A5DE-D4CA-9302-2850E6D8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271A915-0205-0DBA-21CE-9E06D5A0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3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17DE84-F9E1-CB9B-46B2-75601668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66917" y="1050757"/>
            <a:ext cx="3805183" cy="11887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he-IL" sz="4000" u="sng" dirty="0">
                <a:solidFill>
                  <a:schemeClr val="bg1">
                    <a:lumMod val="50000"/>
                  </a:schemeClr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כניסה לאתר</a:t>
            </a:r>
            <a:br>
              <a:rPr lang="he-IL" sz="4000" u="sng" dirty="0">
                <a:solidFill>
                  <a:schemeClr val="bg1">
                    <a:lumMod val="50000"/>
                  </a:schemeClr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</a:br>
            <a:r>
              <a:rPr lang="he-IL" sz="4000" u="sng" dirty="0">
                <a:solidFill>
                  <a:schemeClr val="bg1">
                    <a:lumMod val="50000"/>
                  </a:schemeClr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 זזים:</a:t>
            </a:r>
            <a:endParaRPr lang="en-IL" sz="4000" u="sng" dirty="0">
              <a:solidFill>
                <a:schemeClr val="bg1">
                  <a:lumMod val="50000"/>
                </a:schemeClr>
              </a:solidFill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BAD511-549E-B3E8-1BB4-DEB317E9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8F7494BC-84F3-8300-5707-E98684AFB84F}"/>
              </a:ext>
            </a:extLst>
          </p:cNvPr>
          <p:cNvSpPr txBox="1">
            <a:spLocks/>
          </p:cNvSpPr>
          <p:nvPr/>
        </p:nvSpPr>
        <p:spPr>
          <a:xfrm flipH="1">
            <a:off x="1298652" y="83814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925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דוגמאות לפרויקטים שנעשו</a:t>
            </a:r>
            <a:endParaRPr lang="he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77072FA5-EC51-DF3A-EDC3-66D892C41BDB}"/>
              </a:ext>
            </a:extLst>
          </p:cNvPr>
          <p:cNvSpPr/>
          <p:nvPr/>
        </p:nvSpPr>
        <p:spPr>
          <a:xfrm>
            <a:off x="3876508" y="133105"/>
            <a:ext cx="228433" cy="2381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EAB48BC1-375E-4D0A-0B1A-238B147BA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2" t="12943" r="24980" b="10230"/>
          <a:stretch/>
        </p:blipFill>
        <p:spPr>
          <a:xfrm>
            <a:off x="5267158" y="1013759"/>
            <a:ext cx="6257925" cy="52728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23711754-212F-7987-A214-A2B011C5BF0A}"/>
                  </a:ext>
                </a:extLst>
              </p14:cNvPr>
              <p14:cNvContentPartPr/>
              <p14:nvPr/>
            </p14:nvContentPartPr>
            <p14:xfrm>
              <a:off x="7503690" y="740565"/>
              <a:ext cx="888840" cy="671040"/>
            </p14:xfrm>
          </p:contentPart>
        </mc:Choice>
        <mc:Fallback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23711754-212F-7987-A214-A2B011C5BF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4690" y="731565"/>
                <a:ext cx="906480" cy="68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F5F31868-6673-6B86-47CA-43E56FD2657F}"/>
              </a:ext>
            </a:extLst>
          </p:cNvPr>
          <p:cNvGrpSpPr/>
          <p:nvPr/>
        </p:nvGrpSpPr>
        <p:grpSpPr>
          <a:xfrm>
            <a:off x="8471370" y="675765"/>
            <a:ext cx="558360" cy="194760"/>
            <a:chOff x="5518620" y="675765"/>
            <a:chExt cx="55836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דיו 11">
                  <a:extLst>
                    <a:ext uri="{FF2B5EF4-FFF2-40B4-BE49-F238E27FC236}">
                      <a16:creationId xmlns:a16="http://schemas.microsoft.com/office/drawing/2014/main" id="{DDF78161-2A8E-3DA3-DDD5-D1BD8F445D11}"/>
                    </a:ext>
                  </a:extLst>
                </p14:cNvPr>
                <p14:cNvContentPartPr/>
                <p14:nvPr/>
              </p14:nvContentPartPr>
              <p14:xfrm>
                <a:off x="5614740" y="684765"/>
                <a:ext cx="462240" cy="108720"/>
              </p14:xfrm>
            </p:contentPart>
          </mc:Choice>
          <mc:Fallback>
            <p:pic>
              <p:nvPicPr>
                <p:cNvPr id="12" name="דיו 11">
                  <a:extLst>
                    <a:ext uri="{FF2B5EF4-FFF2-40B4-BE49-F238E27FC236}">
                      <a16:creationId xmlns:a16="http://schemas.microsoft.com/office/drawing/2014/main" id="{DDF78161-2A8E-3DA3-DDD5-D1BD8F445D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5740" y="676125"/>
                  <a:ext cx="479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דיו 12">
                  <a:extLst>
                    <a:ext uri="{FF2B5EF4-FFF2-40B4-BE49-F238E27FC236}">
                      <a16:creationId xmlns:a16="http://schemas.microsoft.com/office/drawing/2014/main" id="{8778623E-F9AD-1CA8-ED19-4D6F54E855E5}"/>
                    </a:ext>
                  </a:extLst>
                </p14:cNvPr>
                <p14:cNvContentPartPr/>
                <p14:nvPr/>
              </p14:nvContentPartPr>
              <p14:xfrm>
                <a:off x="5518620" y="675765"/>
                <a:ext cx="239400" cy="194760"/>
              </p14:xfrm>
            </p:contentPart>
          </mc:Choice>
          <mc:Fallback>
            <p:pic>
              <p:nvPicPr>
                <p:cNvPr id="13" name="דיו 12">
                  <a:extLst>
                    <a:ext uri="{FF2B5EF4-FFF2-40B4-BE49-F238E27FC236}">
                      <a16:creationId xmlns:a16="http://schemas.microsoft.com/office/drawing/2014/main" id="{8778623E-F9AD-1CA8-ED19-4D6F54E855E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09620" y="667125"/>
                  <a:ext cx="25704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8EC85E43-4D62-0D1C-7B0B-F27DE17A44EE}"/>
                  </a:ext>
                </a:extLst>
              </p14:cNvPr>
              <p14:cNvContentPartPr/>
              <p14:nvPr/>
            </p14:nvContentPartPr>
            <p14:xfrm>
              <a:off x="9600660" y="1618965"/>
              <a:ext cx="360" cy="360"/>
            </p14:xfrm>
          </p:contentPart>
        </mc:Choice>
        <mc:Fallback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8EC85E43-4D62-0D1C-7B0B-F27DE17A44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91660" y="161032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תמונה 15">
            <a:extLst>
              <a:ext uri="{FF2B5EF4-FFF2-40B4-BE49-F238E27FC236}">
                <a16:creationId xmlns:a16="http://schemas.microsoft.com/office/drawing/2014/main" id="{20A0772C-C857-940E-CE58-E453FA8E92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17" name="Picture 2" descr="אריאל (תנועת נוער) – ויקיפדיה">
            <a:extLst>
              <a:ext uri="{FF2B5EF4-FFF2-40B4-BE49-F238E27FC236}">
                <a16:creationId xmlns:a16="http://schemas.microsoft.com/office/drawing/2014/main" id="{CEEE6128-56EC-5271-ABCD-C0E3C933D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15838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5AD06C86-0D30-6646-1C3F-40A72068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40842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F259786-5E96-9B52-D6CF-4A1A1017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27270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4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03882-5779-354E-26AB-47BA1777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81192" y="452324"/>
            <a:ext cx="11029616" cy="1188720"/>
          </a:xfrm>
        </p:spPr>
        <p:txBody>
          <a:bodyPr/>
          <a:lstStyle/>
          <a:p>
            <a:r>
              <a:rPr lang="he-IL" u="sng" dirty="0">
                <a:latin typeface="Yehuda CLM" panose="02000803000000000000" pitchFamily="2" charset="-79"/>
                <a:cs typeface="Yehuda CLM" panose="02000803000000000000" pitchFamily="2" charset="-79"/>
              </a:rPr>
              <a:t>סיכום-איך אני פועל/ת מעכשיו?</a:t>
            </a:r>
            <a:endParaRPr lang="en-IL" dirty="0"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31200C-8E5B-6169-3D99-E18EEB4DF8D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81192" y="1876391"/>
            <a:ext cx="11029615" cy="363448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לחשוב על מיזם הקשור לאחד מהנושאים: </a:t>
            </a:r>
          </a:p>
          <a:p>
            <a:pPr marL="0" indent="0">
              <a:buNone/>
            </a:pPr>
            <a:r>
              <a:rPr lang="he-IL" dirty="0"/>
              <a:t>#חיזוק הקשר הבין דורי #מניעת אלימות והתנהגויות בסיכון #יוזמות לשילוב אוכלוסיות עם מוגבלות.</a:t>
            </a:r>
          </a:p>
          <a:p>
            <a:r>
              <a:rPr lang="he-IL" dirty="0"/>
              <a:t>ליצור לעצמנו </a:t>
            </a:r>
            <a:r>
              <a:rPr lang="he-IL" dirty="0" err="1"/>
              <a:t>דדלינים</a:t>
            </a:r>
            <a:r>
              <a:rPr lang="he-IL" dirty="0"/>
              <a:t>.</a:t>
            </a:r>
          </a:p>
          <a:p>
            <a:r>
              <a:rPr lang="he-IL" dirty="0"/>
              <a:t>לחשוב איך אני מצליח/ה לשכנע שדווקא הפרויקט שלנו הוא הייחודי והוא זה שצריך לזכות.</a:t>
            </a:r>
          </a:p>
          <a:p>
            <a:r>
              <a:rPr lang="he-IL" dirty="0"/>
              <a:t>למלא את כל הפרטים בקישור של התנועה. </a:t>
            </a:r>
            <a:r>
              <a:rPr lang="en-US" dirty="0">
                <a:hlinkClick r:id="rId2"/>
              </a:rPr>
              <a:t>https://forms.gle/Aq9NUBHaq8ZXMk8v9</a:t>
            </a:r>
            <a:r>
              <a:rPr lang="he-IL" dirty="0"/>
              <a:t> </a:t>
            </a:r>
          </a:p>
          <a:p>
            <a:r>
              <a:rPr lang="he-IL" dirty="0"/>
              <a:t>למלא את כל הפרטים באתר של </a:t>
            </a:r>
            <a:r>
              <a:rPr lang="he-IL" dirty="0" err="1"/>
              <a:t>זז"ים</a:t>
            </a:r>
            <a:r>
              <a:rPr lang="he-IL" dirty="0"/>
              <a:t>. </a:t>
            </a:r>
            <a:r>
              <a:rPr lang="en-US" dirty="0">
                <a:hlinkClick r:id="rId3"/>
              </a:rPr>
              <a:t>https://www.anetkin.org/mizrahi-tefahot/Zazim/registration_new.asp</a:t>
            </a:r>
            <a:r>
              <a:rPr lang="he-IL" dirty="0"/>
              <a:t> </a:t>
            </a:r>
            <a:br>
              <a:rPr lang="en-US" dirty="0"/>
            </a:br>
            <a:endParaRPr lang="he-IL" sz="3200" b="1" dirty="0"/>
          </a:p>
          <a:p>
            <a:r>
              <a:rPr lang="he-IL" sz="3200" b="1" dirty="0"/>
              <a:t>ניתן להגיש את הפרויקט עד כד שבט 15/2/23!!!!</a:t>
            </a:r>
            <a:endParaRPr lang="en-IL" sz="3200" b="1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7E85B1-9D51-262B-9661-4F7A5F7A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BE0B6AF-F0B7-1093-80CD-826EB6749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6" name="Picture 2" descr="אריאל (תנועת נוער) – ויקיפדיה">
            <a:extLst>
              <a:ext uri="{FF2B5EF4-FFF2-40B4-BE49-F238E27FC236}">
                <a16:creationId xmlns:a16="http://schemas.microsoft.com/office/drawing/2014/main" id="{BC79F709-6F14-1063-F867-9242DAC24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15838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A8D479BB-79EA-7809-5FBC-5E6F62AD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40842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9CC236C-D6D6-F261-117A-583BDE5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27270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9E69768-5394-AB09-4D54-C0F037DD9605}"/>
              </a:ext>
            </a:extLst>
          </p:cNvPr>
          <p:cNvSpPr txBox="1"/>
          <p:nvPr/>
        </p:nvSpPr>
        <p:spPr>
          <a:xfrm>
            <a:off x="7267576" y="5795518"/>
            <a:ext cx="40100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בהצלחה גדולה! </a:t>
            </a:r>
          </a:p>
          <a:p>
            <a:r>
              <a:rPr lang="he-IL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לכל דבר אני פה , </a:t>
            </a:r>
          </a:p>
          <a:p>
            <a:r>
              <a:rPr lang="he-IL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לינוי 0525525511</a:t>
            </a:r>
            <a:endParaRPr lang="en-IL" sz="17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8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C13F65-4328-1E56-34C8-F71032E0A00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47868" y="1207389"/>
            <a:ext cx="11029615" cy="36344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4000" u="sng" dirty="0">
                <a:latin typeface="Yehuda CLM" panose="02000803000000000000" pitchFamily="2" charset="-79"/>
                <a:cs typeface="Yehuda CLM" panose="02000803000000000000" pitchFamily="2" charset="-79"/>
              </a:rPr>
              <a:t>פרויקט </a:t>
            </a:r>
            <a:r>
              <a:rPr lang="he-IL" sz="4000" u="sng" dirty="0" err="1">
                <a:latin typeface="Yehuda CLM" panose="02000803000000000000" pitchFamily="2" charset="-79"/>
                <a:cs typeface="Yehuda CLM" panose="02000803000000000000" pitchFamily="2" charset="-79"/>
              </a:rPr>
              <a:t>זז"ים</a:t>
            </a:r>
            <a:r>
              <a:rPr lang="he-IL" sz="4000" u="sng" dirty="0">
                <a:latin typeface="Yehuda CLM" panose="02000803000000000000" pitchFamily="2" charset="-79"/>
                <a:cs typeface="Yehuda CLM" panose="02000803000000000000" pitchFamily="2" charset="-79"/>
              </a:rPr>
              <a:t> </a:t>
            </a:r>
          </a:p>
          <a:p>
            <a:pPr marL="0" indent="0">
              <a:buNone/>
            </a:pPr>
            <a:r>
              <a:rPr lang="he-IL" sz="4000" dirty="0">
                <a:latin typeface="Yehuda CLM" panose="02000803000000000000" pitchFamily="2" charset="-79"/>
                <a:cs typeface="Yehuda CLM" panose="02000803000000000000" pitchFamily="2" charset="-79"/>
              </a:rPr>
              <a:t>הוא מיזם חברתי של בנק מזרחי טפחות בשיתוף עם תנועות הנוער. המיזם הינו </a:t>
            </a:r>
            <a:r>
              <a:rPr lang="he-IL" sz="4000" u="sng" dirty="0">
                <a:latin typeface="Yehuda CLM" panose="02000803000000000000" pitchFamily="2" charset="-79"/>
                <a:cs typeface="Yehuda CLM" panose="02000803000000000000" pitchFamily="2" charset="-79"/>
              </a:rPr>
              <a:t>תחרות ארצית </a:t>
            </a:r>
            <a:r>
              <a:rPr lang="he-IL" sz="4000" dirty="0">
                <a:latin typeface="Yehuda CLM" panose="02000803000000000000" pitchFamily="2" charset="-79"/>
                <a:cs typeface="Yehuda CLM" panose="02000803000000000000" pitchFamily="2" charset="-79"/>
              </a:rPr>
              <a:t>בו ניתנת לכם, בני הנוער אפשרות להציע יוזמות חברתיות-קהילתיות שברצונכם לבצע.</a:t>
            </a:r>
            <a:endParaRPr lang="en-IL" sz="4000" dirty="0"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885171-F077-6945-9EDA-63FADE1C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B0B6275B-8D2C-EC8F-EF72-339DEC2693E0}"/>
              </a:ext>
            </a:extLst>
          </p:cNvPr>
          <p:cNvSpPr/>
          <p:nvPr/>
        </p:nvSpPr>
        <p:spPr>
          <a:xfrm>
            <a:off x="11410783" y="119975"/>
            <a:ext cx="228433" cy="2381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31A287B5-3353-F595-B1E3-CFDA44A520DD}"/>
              </a:ext>
            </a:extLst>
          </p:cNvPr>
          <p:cNvSpPr txBox="1">
            <a:spLocks/>
          </p:cNvSpPr>
          <p:nvPr/>
        </p:nvSpPr>
        <p:spPr>
          <a:xfrm flipH="1">
            <a:off x="8963025" y="0"/>
            <a:ext cx="2371725" cy="46823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marL="306000" indent="-30600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0000" indent="-306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70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4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0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מה זה בכלל פרויקט זזים?</a:t>
            </a:r>
            <a:endParaRPr lang="h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94903D64-0A7C-FA06-3387-621175AEC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10" name="Picture 2" descr="אריאל (תנועת נוער) – ויקיפדיה">
            <a:extLst>
              <a:ext uri="{FF2B5EF4-FFF2-40B4-BE49-F238E27FC236}">
                <a16:creationId xmlns:a16="http://schemas.microsoft.com/office/drawing/2014/main" id="{DD90F68A-C33F-D58A-645C-6B2735DA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EC14824F-E8B7-477A-60C9-5A93C200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C8859B-A6EE-3F4F-8500-81EFFBFF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0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49F96F-F6FF-AD66-81C9-281A95F4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u="sng" dirty="0">
                <a:latin typeface="Yehuda CLM" panose="02000803000000000000" pitchFamily="2" charset="-79"/>
                <a:cs typeface="Yehuda CLM" panose="02000803000000000000" pitchFamily="2" charset="-79"/>
              </a:rPr>
              <a:t>איזה נושאים צריכה להיות היוזמה שלי</a:t>
            </a:r>
            <a:r>
              <a:rPr lang="he-IL" sz="4000" dirty="0">
                <a:latin typeface="Yehuda CLM" panose="02000803000000000000" pitchFamily="2" charset="-79"/>
                <a:cs typeface="Yehuda CLM" panose="02000803000000000000" pitchFamily="2" charset="-79"/>
              </a:rPr>
              <a:t>?</a:t>
            </a:r>
            <a:endParaRPr lang="en-IL" sz="4000" dirty="0"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C5FDBA-81BC-B1DA-DCF5-FAAC014911C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09601" y="1797939"/>
            <a:ext cx="11029615" cy="36344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4000" cap="all" dirty="0">
                <a:latin typeface="Yehuda CLM" panose="02000803000000000000" pitchFamily="2" charset="-79"/>
                <a:cs typeface="Yehuda CLM" panose="02000803000000000000" pitchFamily="2" charset="-79"/>
              </a:rPr>
              <a:t>מניעת אלימות והתנהגויות בסיכון.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4000" cap="all" dirty="0">
                <a:latin typeface="Yehuda CLM" panose="02000803000000000000" pitchFamily="2" charset="-79"/>
                <a:cs typeface="Yehuda CLM" panose="02000803000000000000" pitchFamily="2" charset="-79"/>
              </a:rPr>
              <a:t>יוזמות בשיתוף אוכלוסיות עם מוגבלות 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4000" cap="all" dirty="0">
                <a:latin typeface="Yehuda CLM" panose="02000803000000000000" pitchFamily="2" charset="-79"/>
                <a:cs typeface="Yehuda CLM" panose="02000803000000000000" pitchFamily="2" charset="-79"/>
              </a:rPr>
              <a:t>חיזוק הקשר הבין דורי.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D76553-D9EC-FF18-7620-3738A2A9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A7ABB26D-D41C-123E-BC08-A18E5F436223}"/>
              </a:ext>
            </a:extLst>
          </p:cNvPr>
          <p:cNvSpPr/>
          <p:nvPr/>
        </p:nvSpPr>
        <p:spPr>
          <a:xfrm>
            <a:off x="11410783" y="119975"/>
            <a:ext cx="228433" cy="2381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0A7D48CD-5083-F69D-146B-85B631331993}"/>
              </a:ext>
            </a:extLst>
          </p:cNvPr>
          <p:cNvSpPr txBox="1">
            <a:spLocks/>
          </p:cNvSpPr>
          <p:nvPr/>
        </p:nvSpPr>
        <p:spPr>
          <a:xfrm flipH="1">
            <a:off x="8963025" y="0"/>
            <a:ext cx="2371725" cy="46823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marL="306000" indent="-30600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0000" indent="-306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70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4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0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מה זה בכלל פרויקט זזים?</a:t>
            </a:r>
            <a:endParaRPr lang="h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8607335-2496-6019-22BF-2FCCAFCC1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10" name="Picture 2" descr="אריאל (תנועת נוער) – ויקיפדיה">
            <a:extLst>
              <a:ext uri="{FF2B5EF4-FFF2-40B4-BE49-F238E27FC236}">
                <a16:creationId xmlns:a16="http://schemas.microsoft.com/office/drawing/2014/main" id="{76E89FD7-2C44-F053-5552-C61CE658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6A6898BB-9598-F539-E52C-9463D917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F173172-A5B2-E50F-BAA7-564CB215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3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49F96F-F6FF-AD66-81C9-281A95F4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u="sng" dirty="0">
                <a:latin typeface="Yehuda CLM" panose="02000803000000000000" pitchFamily="2" charset="-79"/>
                <a:cs typeface="Yehuda CLM" panose="02000803000000000000" pitchFamily="2" charset="-79"/>
              </a:rPr>
              <a:t>כמה זמן הפרויקט צריך להיות?</a:t>
            </a:r>
            <a:endParaRPr lang="en-IL" sz="4000" dirty="0"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C5FDBA-81BC-B1DA-DCF5-FAAC014911C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09601" y="1797939"/>
            <a:ext cx="11029615" cy="36344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4000" cap="all" dirty="0">
                <a:latin typeface="Yehuda CLM" panose="02000803000000000000" pitchFamily="2" charset="-79"/>
                <a:cs typeface="Yehuda CLM" panose="02000803000000000000" pitchFamily="2" charset="-79"/>
              </a:rPr>
              <a:t>בין יום אחד לכמה חודשים במהלך שנת 2023.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D76553-D9EC-FF18-7620-3738A2A9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A7ABB26D-D41C-123E-BC08-A18E5F436223}"/>
              </a:ext>
            </a:extLst>
          </p:cNvPr>
          <p:cNvSpPr/>
          <p:nvPr/>
        </p:nvSpPr>
        <p:spPr>
          <a:xfrm>
            <a:off x="11410783" y="119975"/>
            <a:ext cx="228433" cy="2381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0A7D48CD-5083-F69D-146B-85B631331993}"/>
              </a:ext>
            </a:extLst>
          </p:cNvPr>
          <p:cNvSpPr txBox="1">
            <a:spLocks/>
          </p:cNvSpPr>
          <p:nvPr/>
        </p:nvSpPr>
        <p:spPr>
          <a:xfrm flipH="1">
            <a:off x="8963025" y="0"/>
            <a:ext cx="2371725" cy="46823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marL="306000" indent="-30600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0000" indent="-306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70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4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0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מה זה בכלל פרויקט זזים?</a:t>
            </a:r>
            <a:endParaRPr lang="h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F4BBEB9-DBE5-0145-5F21-C66608F7D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6" name="Picture 2" descr="אריאל (תנועת נוער) – ויקיפדיה">
            <a:extLst>
              <a:ext uri="{FF2B5EF4-FFF2-40B4-BE49-F238E27FC236}">
                <a16:creationId xmlns:a16="http://schemas.microsoft.com/office/drawing/2014/main" id="{CD9949A1-14BF-D085-1D3B-7162C6B8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19476ED8-91B8-CECA-10F9-2C3F11F0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98ED3A8-6969-26E9-58FD-F42A2AA21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3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49F96F-F6FF-AD66-81C9-281A95F4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u="sng" dirty="0">
                <a:latin typeface="Yehuda CLM" panose="02000803000000000000" pitchFamily="2" charset="-79"/>
                <a:cs typeface="Yehuda CLM" panose="02000803000000000000" pitchFamily="2" charset="-79"/>
              </a:rPr>
              <a:t>קהל היעד:</a:t>
            </a:r>
            <a:endParaRPr lang="en-IL" sz="4000" dirty="0"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C5FDBA-81BC-B1DA-DCF5-FAAC014911C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09601" y="1797939"/>
            <a:ext cx="11029615" cy="36344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4000" cap="all" dirty="0">
                <a:latin typeface="Yehuda CLM" panose="02000803000000000000" pitchFamily="2" charset="-79"/>
                <a:cs typeface="Yehuda CLM" panose="02000803000000000000" pitchFamily="2" charset="-79"/>
              </a:rPr>
              <a:t>כל גילאי וגווני </a:t>
            </a:r>
            <a:r>
              <a:rPr lang="he-IL" sz="4000" cap="all" dirty="0" err="1">
                <a:latin typeface="Yehuda CLM" panose="02000803000000000000" pitchFamily="2" charset="-79"/>
                <a:cs typeface="Yehuda CLM" panose="02000803000000000000" pitchFamily="2" charset="-79"/>
              </a:rPr>
              <a:t>האוכלוסיה</a:t>
            </a:r>
            <a:r>
              <a:rPr lang="he-IL" sz="4000" cap="all" dirty="0">
                <a:latin typeface="Yehuda CLM" panose="02000803000000000000" pitchFamily="2" charset="-79"/>
                <a:cs typeface="Yehuda CLM" panose="02000803000000000000" pitchFamily="2" charset="-79"/>
              </a:rPr>
              <a:t>.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D76553-D9EC-FF18-7620-3738A2A9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A7ABB26D-D41C-123E-BC08-A18E5F436223}"/>
              </a:ext>
            </a:extLst>
          </p:cNvPr>
          <p:cNvSpPr/>
          <p:nvPr/>
        </p:nvSpPr>
        <p:spPr>
          <a:xfrm>
            <a:off x="11410783" y="119975"/>
            <a:ext cx="228433" cy="2381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0A7D48CD-5083-F69D-146B-85B631331993}"/>
              </a:ext>
            </a:extLst>
          </p:cNvPr>
          <p:cNvSpPr txBox="1">
            <a:spLocks/>
          </p:cNvSpPr>
          <p:nvPr/>
        </p:nvSpPr>
        <p:spPr>
          <a:xfrm flipH="1">
            <a:off x="8963025" y="0"/>
            <a:ext cx="2371725" cy="46823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marL="306000" indent="-30600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0000" indent="-306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70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4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0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מה זה בכלל פרויקט זזים?</a:t>
            </a:r>
            <a:endParaRPr lang="h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2062BA1-76C9-9FF1-A66F-54BB39A6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6" name="Picture 2" descr="אריאל (תנועת נוער) – ויקיפדיה">
            <a:extLst>
              <a:ext uri="{FF2B5EF4-FFF2-40B4-BE49-F238E27FC236}">
                <a16:creationId xmlns:a16="http://schemas.microsoft.com/office/drawing/2014/main" id="{F5A41487-579A-E75E-51C3-04FC1637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C1F537A0-0CB9-C9F8-75BC-C823837B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AEF354E-6F84-EFB2-44BE-43644223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1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EF8FE9-12F0-5F9B-D315-8DB2E555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u="sng" dirty="0">
                <a:latin typeface="Yehuda CLM" panose="02000803000000000000" pitchFamily="2" charset="-79"/>
                <a:cs typeface="Yehuda CLM" panose="02000803000000000000" pitchFamily="2" charset="-79"/>
              </a:rPr>
              <a:t>בכמה כסף ניתן לזכות?</a:t>
            </a:r>
            <a:endParaRPr lang="en-IL" sz="4000" u="sng" dirty="0"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F857DE1-7DA5-3728-BB80-2F30D287B28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781218" y="1824201"/>
            <a:ext cx="11029615" cy="36344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4000" cap="all" dirty="0">
                <a:latin typeface="Yehuda CLM" panose="02000803000000000000" pitchFamily="2" charset="-79"/>
                <a:cs typeface="Yehuda CLM" panose="02000803000000000000" pitchFamily="2" charset="-79"/>
              </a:rPr>
              <a:t>כל יוזמה שתתקבל תזכה במימון של כ5000 שח (לפי החשבוניות)</a:t>
            </a:r>
            <a:endParaRPr lang="en-IL" sz="4000" cap="all" dirty="0"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96EDC3D-41CD-CF6B-A40C-24CFEE67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4EA1CCD2-7D48-65DC-BA37-F2C10B54BE40}"/>
              </a:ext>
            </a:extLst>
          </p:cNvPr>
          <p:cNvSpPr/>
          <p:nvPr/>
        </p:nvSpPr>
        <p:spPr>
          <a:xfrm>
            <a:off x="11410783" y="119975"/>
            <a:ext cx="228433" cy="2381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0A06C79-60F1-C587-10B0-98F0EF7F5435}"/>
              </a:ext>
            </a:extLst>
          </p:cNvPr>
          <p:cNvSpPr txBox="1">
            <a:spLocks/>
          </p:cNvSpPr>
          <p:nvPr/>
        </p:nvSpPr>
        <p:spPr>
          <a:xfrm flipH="1">
            <a:off x="8963025" y="0"/>
            <a:ext cx="2371725" cy="46823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marL="306000" indent="-30600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0000" indent="-306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70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4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0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מה זה בכלל פרויקט זזים?</a:t>
            </a:r>
            <a:endParaRPr lang="h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59B0E7E-C258-6DF8-5963-FF4ABE9C5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8" name="Picture 2" descr="אריאל (תנועת נוער) – ויקיפדיה">
            <a:extLst>
              <a:ext uri="{FF2B5EF4-FFF2-40B4-BE49-F238E27FC236}">
                <a16:creationId xmlns:a16="http://schemas.microsoft.com/office/drawing/2014/main" id="{B4D0C1DB-FB50-3B42-B757-CD201094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8A8371DD-BFAB-2CD8-E680-A8C11209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10151CE-0ECD-9FF8-CCBB-C42DC5DB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4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F749B8-D38E-9144-961C-33CDD604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9DDA8E79-2F25-8178-AAFB-F97C1BA51128}"/>
              </a:ext>
            </a:extLst>
          </p:cNvPr>
          <p:cNvSpPr txBox="1">
            <a:spLocks/>
          </p:cNvSpPr>
          <p:nvPr/>
        </p:nvSpPr>
        <p:spPr>
          <a:xfrm flipH="1">
            <a:off x="5089602" y="119975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4D3600F9-00DE-F26A-FD50-568C5E97AF53}"/>
              </a:ext>
            </a:extLst>
          </p:cNvPr>
          <p:cNvSpPr/>
          <p:nvPr/>
        </p:nvSpPr>
        <p:spPr>
          <a:xfrm>
            <a:off x="7667458" y="169266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E1EC3293-84A4-8FCE-73FB-A5BA7F4F4F6E}"/>
              </a:ext>
            </a:extLst>
          </p:cNvPr>
          <p:cNvSpPr txBox="1">
            <a:spLocks/>
          </p:cNvSpPr>
          <p:nvPr/>
        </p:nvSpPr>
        <p:spPr>
          <a:xfrm flipH="1">
            <a:off x="1400175" y="1340330"/>
            <a:ext cx="10089116" cy="397461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85000" lnSpcReduction="20000"/>
          </a:bodyPr>
          <a:lstStyle>
            <a:lvl1pPr algn="r" defTabSz="4572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 eaLnBrk="1" hangingPunct="1">
              <a:defRPr>
                <a:solidFill>
                  <a:schemeClr val="tx2"/>
                </a:solidFill>
              </a:defRPr>
            </a:lvl2pPr>
            <a:lvl3pPr algn="r" rtl="1" eaLnBrk="1" hangingPunct="1">
              <a:defRPr>
                <a:solidFill>
                  <a:schemeClr val="tx2"/>
                </a:solidFill>
              </a:defRPr>
            </a:lvl3pPr>
            <a:lvl4pPr algn="r" rtl="1" eaLnBrk="1" hangingPunct="1">
              <a:defRPr>
                <a:solidFill>
                  <a:schemeClr val="tx2"/>
                </a:solidFill>
              </a:defRPr>
            </a:lvl4pPr>
            <a:lvl5pPr algn="r" rtl="1" eaLnBrk="1" hangingPunct="1">
              <a:defRPr>
                <a:solidFill>
                  <a:schemeClr val="tx2"/>
                </a:solidFill>
              </a:defRPr>
            </a:lvl5pPr>
            <a:lvl6pPr algn="r" rtl="1" eaLnBrk="1" hangingPunct="1">
              <a:defRPr>
                <a:solidFill>
                  <a:schemeClr val="tx2"/>
                </a:solidFill>
              </a:defRPr>
            </a:lvl6pPr>
            <a:lvl7pPr algn="r" rtl="1" eaLnBrk="1" hangingPunct="1">
              <a:defRPr>
                <a:solidFill>
                  <a:schemeClr val="tx2"/>
                </a:solidFill>
              </a:defRPr>
            </a:lvl7pPr>
            <a:lvl8pPr algn="r" rtl="1" eaLnBrk="1" hangingPunct="1">
              <a:defRPr>
                <a:solidFill>
                  <a:schemeClr val="tx2"/>
                </a:solidFill>
              </a:defRPr>
            </a:lvl8pPr>
            <a:lvl9pPr algn="r"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sz="4000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הציעו רעיון שיענה על אחד מצורכי הקהילה מתוך הנושאים שהצגנו לפני כן.</a:t>
            </a:r>
          </a:p>
          <a:p>
            <a:r>
              <a:rPr lang="he-IL" sz="4000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והגישו את הרעיון </a:t>
            </a:r>
          </a:p>
          <a:p>
            <a:r>
              <a:rPr lang="he-IL" sz="4000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ב</a:t>
            </a:r>
            <a:r>
              <a:rPr lang="he-IL" sz="4000" u="sng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מייל של התנועה</a:t>
            </a:r>
            <a:r>
              <a:rPr lang="he-IL" sz="4000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  </a:t>
            </a:r>
            <a:r>
              <a:rPr lang="he-IL" sz="5400" b="1" u="sng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וגם</a:t>
            </a:r>
            <a:r>
              <a:rPr lang="he-IL" sz="4000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 ב</a:t>
            </a:r>
            <a:r>
              <a:rPr lang="he-IL" sz="4000" u="sng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אתר של זזים</a:t>
            </a:r>
            <a:r>
              <a:rPr lang="he-IL" sz="4000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.</a:t>
            </a:r>
          </a:p>
          <a:p>
            <a:endParaRPr lang="he-IL" sz="4000" dirty="0">
              <a:solidFill>
                <a:schemeClr val="accent1"/>
              </a:solidFill>
              <a:latin typeface="Yehuda CLM" panose="02000803000000000000" pitchFamily="2" charset="-79"/>
              <a:cs typeface="Yehuda CLM" panose="02000803000000000000" pitchFamily="2" charset="-79"/>
            </a:endParaRPr>
          </a:p>
          <a:p>
            <a:br>
              <a:rPr lang="en-US" sz="4000" cap="all" dirty="0">
                <a:solidFill>
                  <a:schemeClr val="accent1"/>
                </a:solidFill>
                <a:latin typeface="Algerian" panose="04020705040A02060702" pitchFamily="82" charset="0"/>
                <a:cs typeface="Yehuda CLM" panose="02000803000000000000" pitchFamily="2" charset="-79"/>
              </a:rPr>
            </a:br>
            <a:r>
              <a:rPr lang="he-IL" sz="4000" cap="all" dirty="0">
                <a:solidFill>
                  <a:schemeClr val="accent1"/>
                </a:solidFill>
                <a:latin typeface="Algerian" panose="04020705040A02060702" pitchFamily="82" charset="0"/>
                <a:cs typeface="Yehuda CLM" panose="02000803000000000000" pitchFamily="2" charset="-79"/>
              </a:rPr>
              <a:t>התגובות לקישור ולאתר </a:t>
            </a:r>
            <a:r>
              <a:rPr lang="he-IL" sz="4000" cap="all" dirty="0" err="1">
                <a:solidFill>
                  <a:schemeClr val="accent1"/>
                </a:solidFill>
                <a:latin typeface="Algerian" panose="04020705040A02060702" pitchFamily="82" charset="0"/>
                <a:cs typeface="Yehuda CLM" panose="02000803000000000000" pitchFamily="2" charset="-79"/>
              </a:rPr>
              <a:t>זז"ים</a:t>
            </a:r>
            <a:r>
              <a:rPr lang="he-IL" sz="4000" cap="all" dirty="0">
                <a:solidFill>
                  <a:schemeClr val="accent1"/>
                </a:solidFill>
                <a:latin typeface="Algerian" panose="04020705040A02060702" pitchFamily="82" charset="0"/>
                <a:cs typeface="Yehuda CLM" panose="02000803000000000000" pitchFamily="2" charset="-79"/>
              </a:rPr>
              <a:t> זהות, וע"כ מומלץ לשמור את תשובותיכם ולעשות העתק הדבק.</a:t>
            </a:r>
          </a:p>
          <a:p>
            <a:endParaRPr lang="he" sz="4000" dirty="0">
              <a:solidFill>
                <a:schemeClr val="accent1"/>
              </a:solidFill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5BBE280A-8057-25A2-045A-9BA6AF1DA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81031"/>
            <a:ext cx="1106677" cy="830008"/>
          </a:xfrm>
          <a:prstGeom prst="rect">
            <a:avLst/>
          </a:prstGeom>
        </p:spPr>
      </p:pic>
      <p:pic>
        <p:nvPicPr>
          <p:cNvPr id="13" name="Picture 2" descr="אריאל (תנועת נוער) – ויקיפדיה">
            <a:extLst>
              <a:ext uri="{FF2B5EF4-FFF2-40B4-BE49-F238E27FC236}">
                <a16:creationId xmlns:a16="http://schemas.microsoft.com/office/drawing/2014/main" id="{BBD69D38-CE2F-4D63-4406-156031CE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54333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3037DD2D-24FF-AC4F-E760-63D31674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79337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42BA31D-4AD2-8254-E74D-D1ED4764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65765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3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17DE84-F9E1-CB9B-46B2-75601668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he-IL" sz="4000" u="sng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מייל של התנועה:</a:t>
            </a:r>
            <a:endParaRPr lang="en-IL" sz="4000" u="sng" dirty="0">
              <a:solidFill>
                <a:schemeClr val="accent1"/>
              </a:solidFill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1E49E2-7459-BF10-D469-471E66028C4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81192" y="1875995"/>
            <a:ext cx="11029615" cy="3634486"/>
          </a:xfrm>
        </p:spPr>
        <p:txBody>
          <a:bodyPr>
            <a:normAutofit/>
          </a:bodyPr>
          <a:lstStyle/>
          <a:p>
            <a:r>
              <a:rPr lang="he-IL" sz="4000" cap="all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יש למלא את הקישור הבא כדי שמבחינת התנועה נדע שאתם רשומים לפרויקט:</a:t>
            </a:r>
            <a:br>
              <a:rPr lang="en-US" sz="4000" cap="all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</a:br>
            <a:r>
              <a:rPr lang="en-US" sz="4000" cap="all" dirty="0">
                <a:solidFill>
                  <a:schemeClr val="accent1"/>
                </a:solidFill>
                <a:latin typeface="Algerian" panose="04020705040A02060702" pitchFamily="82" charset="0"/>
                <a:cs typeface="Yehuda CLM" panose="02000803000000000000" pitchFamily="2" charset="-79"/>
                <a:hlinkClick r:id="rId2"/>
              </a:rPr>
              <a:t>https://forms.gle/Xc6HKjDBSA9LUtim6</a:t>
            </a:r>
            <a:endParaRPr lang="he-IL" sz="4000" cap="all" dirty="0">
              <a:solidFill>
                <a:schemeClr val="accent1"/>
              </a:solidFill>
              <a:latin typeface="Algerian" panose="04020705040A02060702" pitchFamily="82" charset="0"/>
              <a:cs typeface="Yehuda CLM" panose="02000803000000000000" pitchFamily="2" charset="-79"/>
            </a:endParaRPr>
          </a:p>
          <a:p>
            <a:r>
              <a:rPr lang="he-IL" sz="4000" cap="all" dirty="0">
                <a:solidFill>
                  <a:schemeClr val="accent1"/>
                </a:solidFill>
                <a:latin typeface="Algerian" panose="04020705040A02060702" pitchFamily="82" charset="0"/>
                <a:cs typeface="Yehuda CLM" panose="02000803000000000000" pitchFamily="2" charset="-79"/>
              </a:rPr>
              <a:t>תגובות הקישור מגיעות ישר למייל התנועה.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BAD511-549E-B3E8-1BB4-DEB317E9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8F7494BC-84F3-8300-5707-E98684AFB84F}"/>
              </a:ext>
            </a:extLst>
          </p:cNvPr>
          <p:cNvSpPr txBox="1">
            <a:spLocks/>
          </p:cNvSpPr>
          <p:nvPr/>
        </p:nvSpPr>
        <p:spPr>
          <a:xfrm flipH="1">
            <a:off x="5089602" y="119975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77072FA5-EC51-DF3A-EDC3-66D892C41BDB}"/>
              </a:ext>
            </a:extLst>
          </p:cNvPr>
          <p:cNvSpPr/>
          <p:nvPr/>
        </p:nvSpPr>
        <p:spPr>
          <a:xfrm>
            <a:off x="7667458" y="169266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27CD169-D879-6F32-1C76-1AC9A8E67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93906"/>
            <a:ext cx="1106677" cy="830008"/>
          </a:xfrm>
          <a:prstGeom prst="rect">
            <a:avLst/>
          </a:prstGeom>
        </p:spPr>
      </p:pic>
      <p:pic>
        <p:nvPicPr>
          <p:cNvPr id="8" name="Picture 2" descr="אריאל (תנועת נוער) – ויקיפדיה">
            <a:extLst>
              <a:ext uri="{FF2B5EF4-FFF2-40B4-BE49-F238E27FC236}">
                <a16:creationId xmlns:a16="http://schemas.microsoft.com/office/drawing/2014/main" id="{EF0FAB0B-3150-34E5-19C4-4C54688F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67208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726E0E41-AFAF-0ACC-F9CB-D34A3F37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92212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9FD1961-85D2-BD42-F3D2-56091460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78640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6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17DE84-F9E1-CB9B-46B2-75601668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5514808" y="765249"/>
            <a:ext cx="11029616" cy="118872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he-IL" sz="4000" u="sng" dirty="0">
                <a:solidFill>
                  <a:schemeClr val="accent1"/>
                </a:solidFill>
                <a:latin typeface="Yehuda CLM" panose="02000803000000000000" pitchFamily="2" charset="-79"/>
                <a:cs typeface="Yehuda CLM" panose="02000803000000000000" pitchFamily="2" charset="-79"/>
              </a:rPr>
              <a:t>כך זה נראה:</a:t>
            </a:r>
            <a:endParaRPr lang="en-IL" sz="4000" u="sng" dirty="0">
              <a:solidFill>
                <a:schemeClr val="accent1"/>
              </a:solidFill>
              <a:latin typeface="Yehuda CLM" panose="02000803000000000000" pitchFamily="2" charset="-79"/>
              <a:cs typeface="Yehuda CLM" panose="02000803000000000000" pitchFamily="2" charset="-79"/>
            </a:endParaRP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BAD511-549E-B3E8-1BB4-DEB317E9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323-730E-4943-93D0-0D72EB289745}" type="datetime1">
              <a:rPr lang="he-IL" smtClean="0"/>
              <a:t>י"ז/שבט/תשפ"ג</a:t>
            </a:fld>
            <a:endParaRPr lang="en-US" dirty="0"/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8F7494BC-84F3-8300-5707-E98684AFB84F}"/>
              </a:ext>
            </a:extLst>
          </p:cNvPr>
          <p:cNvSpPr txBox="1">
            <a:spLocks/>
          </p:cNvSpPr>
          <p:nvPr/>
        </p:nvSpPr>
        <p:spPr>
          <a:xfrm flipH="1">
            <a:off x="5089602" y="119975"/>
            <a:ext cx="2574818" cy="468233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10000"/>
          </a:bodyPr>
          <a:lstStyle>
            <a:lvl1pPr marL="0" indent="0" algn="r" defTabSz="457200" rtl="1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איך אני עושה את זה בפועל?</a:t>
            </a:r>
            <a:endParaRPr lang="he" dirty="0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77072FA5-EC51-DF3A-EDC3-66D892C41BDB}"/>
              </a:ext>
            </a:extLst>
          </p:cNvPr>
          <p:cNvSpPr/>
          <p:nvPr/>
        </p:nvSpPr>
        <p:spPr>
          <a:xfrm>
            <a:off x="7667458" y="169266"/>
            <a:ext cx="228433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27CD169-D879-6F32-1C76-1AC9A8E67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1667">
                        <a14:foregroundMark x1="90978" y1="51111" x2="91667" y2="56111"/>
                        <a14:foregroundMark x1="87917" y1="28889" x2="90978" y2="51111"/>
                        <a14:foregroundMark x1="78251" y1="60000" x2="72500" y2="61667"/>
                        <a14:foregroundMark x1="80169" y1="59444" x2="78251" y2="60000"/>
                        <a14:foregroundMark x1="85916" y1="57778" x2="80169" y2="59444"/>
                        <a14:foregroundMark x1="91667" y1="56111" x2="85916" y2="57778"/>
                        <a14:foregroundMark x1="40833" y1="50556" x2="41667" y2="31111"/>
                        <a14:foregroundMark x1="16250" y1="30000" x2="8750" y2="55556"/>
                        <a14:foregroundMark x1="8750" y1="55556" x2="8333" y2="67222"/>
                        <a14:foregroundMark x1="15833" y1="75556" x2="64583" y2="78889"/>
                        <a14:foregroundMark x1="64583" y1="78889" x2="79583" y2="76667"/>
                        <a14:foregroundMark x1="45417" y1="75556" x2="82083" y2="76667"/>
                        <a14:foregroundMark x1="58333" y1="37222" x2="58333" y2="37222"/>
                        <a14:foregroundMark x1="58333" y1="28333" x2="58333" y2="28333"/>
                        <a14:foregroundMark x1="43750" y1="63333" x2="43750" y2="63333"/>
                        <a14:backgroundMark x1="84583" y1="51111" x2="84583" y2="51111"/>
                        <a14:backgroundMark x1="82083" y1="59444" x2="82083" y2="59444"/>
                        <a14:backgroundMark x1="82083" y1="59444" x2="82083" y2="59444"/>
                        <a14:backgroundMark x1="84167" y1="60000" x2="84167" y2="60000"/>
                        <a14:backgroundMark x1="85417" y1="57778" x2="85417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53" y="5593906"/>
            <a:ext cx="1106677" cy="830008"/>
          </a:xfrm>
          <a:prstGeom prst="rect">
            <a:avLst/>
          </a:prstGeom>
        </p:spPr>
      </p:pic>
      <p:pic>
        <p:nvPicPr>
          <p:cNvPr id="8" name="Picture 2" descr="אריאל (תנועת נוער) – ויקיפדיה">
            <a:extLst>
              <a:ext uri="{FF2B5EF4-FFF2-40B4-BE49-F238E27FC236}">
                <a16:creationId xmlns:a16="http://schemas.microsoft.com/office/drawing/2014/main" id="{EF0FAB0B-3150-34E5-19C4-4C54688F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6721" l="8607" r="88525">
                        <a14:foregroundMark x1="33607" y1="72678" x2="33607" y2="72678"/>
                        <a14:foregroundMark x1="45902" y1="77596" x2="45902" y2="77596"/>
                        <a14:foregroundMark x1="54098" y1="73770" x2="54098" y2="73770"/>
                        <a14:foregroundMark x1="63525" y1="73770" x2="63525" y2="73770"/>
                        <a14:foregroundMark x1="72951" y1="76503" x2="72951" y2="76503"/>
                        <a14:foregroundMark x1="79918" y1="88525" x2="79918" y2="88525"/>
                        <a14:foregroundMark x1="75820" y1="87432" x2="75820" y2="87432"/>
                        <a14:foregroundMark x1="73770" y1="86339" x2="73770" y2="86339"/>
                        <a14:foregroundMark x1="68443" y1="91803" x2="68443" y2="91803"/>
                        <a14:foregroundMark x1="59426" y1="88525" x2="66393" y2="84699"/>
                        <a14:foregroundMark x1="56557" y1="86885" x2="56557" y2="86885"/>
                        <a14:foregroundMark x1="51230" y1="90164" x2="51230" y2="90164"/>
                        <a14:foregroundMark x1="40574" y1="90710" x2="40574" y2="90710"/>
                        <a14:foregroundMark x1="37705" y1="92350" x2="37705" y2="92350"/>
                        <a14:foregroundMark x1="33607" y1="91803" x2="33607" y2="91803"/>
                        <a14:foregroundMark x1="30738" y1="90164" x2="30738" y2="90164"/>
                        <a14:foregroundMark x1="35656" y1="85792" x2="35656" y2="85792"/>
                        <a14:foregroundMark x1="56148" y1="43716" x2="56148" y2="43716"/>
                        <a14:foregroundMark x1="63115" y1="23497" x2="63115" y2="23497"/>
                        <a14:foregroundMark x1="54918" y1="12568" x2="54918" y2="12568"/>
                        <a14:foregroundMark x1="72131" y1="7650" x2="72131" y2="7650"/>
                        <a14:foregroundMark x1="74590" y1="14754" x2="74590" y2="14754"/>
                        <a14:foregroundMark x1="45492" y1="5464" x2="45492" y2="5464"/>
                        <a14:foregroundMark x1="34016" y1="96721" x2="34016" y2="96721"/>
                        <a14:foregroundMark x1="39754" y1="96175" x2="39754" y2="96175"/>
                        <a14:foregroundMark x1="42213" y1="92896" x2="42213" y2="92896"/>
                        <a14:foregroundMark x1="31148" y1="96721" x2="3114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2" y="5467208"/>
            <a:ext cx="1216239" cy="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ועצת תנועות הנוער בישראל – ויקיפדיה">
            <a:extLst>
              <a:ext uri="{FF2B5EF4-FFF2-40B4-BE49-F238E27FC236}">
                <a16:creationId xmlns:a16="http://schemas.microsoft.com/office/drawing/2014/main" id="{726E0E41-AFAF-0ACC-F9CB-D34A3F37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86" b="98864" l="4000" r="96000">
                        <a14:foregroundMark x1="9500" y1="26705" x2="9500" y2="26705"/>
                        <a14:foregroundMark x1="21500" y1="88636" x2="21500" y2="88636"/>
                        <a14:foregroundMark x1="4000" y1="77841" x2="72000" y2="88636"/>
                        <a14:foregroundMark x1="72000" y1="88636" x2="85500" y2="85227"/>
                        <a14:foregroundMark x1="22500" y1="98864" x2="46500" y2="85227"/>
                        <a14:foregroundMark x1="33500" y1="76136" x2="13500" y2="17614"/>
                        <a14:foregroundMark x1="96000" y1="80114" x2="96000" y2="80114"/>
                        <a14:foregroundMark x1="13500" y1="10227" x2="13500" y2="10227"/>
                        <a14:foregroundMark x1="7000" y1="10227" x2="7000" y2="10227"/>
                        <a14:foregroundMark x1="9500" y1="7386" x2="9500" y2="7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4" y="5692212"/>
            <a:ext cx="714987" cy="6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9FD1961-85D2-BD42-F3D2-56091460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27" y="5778640"/>
            <a:ext cx="1235750" cy="4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F5930AE2-6DB1-A620-24B1-973C23C957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105" t="9351" r="28594" b="12583"/>
          <a:stretch/>
        </p:blipFill>
        <p:spPr>
          <a:xfrm>
            <a:off x="5870652" y="653079"/>
            <a:ext cx="5645074" cy="53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723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כתום צהוב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18_TF33552983" id="{35CFEF63-79DE-477A-A2CA-250C6A3FD2A0}" vid="{3F9E6276-90D2-4E1C-941C-F86EB24443FE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{3FFC4D07-101D-4203-B8A0-0D641A48691C}tf33552983_win32</Template>
  <TotalTime>412</TotalTime>
  <Words>505</Words>
  <Application>Microsoft Office PowerPoint</Application>
  <PresentationFormat>מסך רחב</PresentationFormat>
  <Paragraphs>78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Algerian</vt:lpstr>
      <vt:lpstr>Arial</vt:lpstr>
      <vt:lpstr>Calibri</vt:lpstr>
      <vt:lpstr>Franklin Gothic Book</vt:lpstr>
      <vt:lpstr>Tahoma</vt:lpstr>
      <vt:lpstr>Wingdings 2</vt:lpstr>
      <vt:lpstr>Yehuda CLM</vt:lpstr>
      <vt:lpstr>DividendVTI</vt:lpstr>
      <vt:lpstr>פרויקט זזים תשפ"ג</vt:lpstr>
      <vt:lpstr>מצגת של PowerPoint‏</vt:lpstr>
      <vt:lpstr>איזה נושאים צריכה להיות היוזמה שלי?</vt:lpstr>
      <vt:lpstr>כמה זמן הפרויקט צריך להיות?</vt:lpstr>
      <vt:lpstr>קהל היעד:</vt:lpstr>
      <vt:lpstr>בכמה כסף ניתן לזכות?</vt:lpstr>
      <vt:lpstr>מצגת של PowerPoint‏</vt:lpstr>
      <vt:lpstr>מייל של התנועה:</vt:lpstr>
      <vt:lpstr>כך זה נראה:</vt:lpstr>
      <vt:lpstr>https://www.anetkin.org/mizrahi-tefahot/Zazim/registration_new.asp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דברים חשובים:</vt:lpstr>
      <vt:lpstr>כניסה לאתר  זזים:</vt:lpstr>
      <vt:lpstr>סיכום-איך אני פועל/ת מעכשיו?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זזים תשפ"ג</dc:title>
  <dc:creator>לינוי עדני</dc:creator>
  <cp:lastModifiedBy>לינוי עדני</cp:lastModifiedBy>
  <cp:revision>3</cp:revision>
  <dcterms:created xsi:type="dcterms:W3CDTF">2023-02-08T13:34:39Z</dcterms:created>
  <dcterms:modified xsi:type="dcterms:W3CDTF">2023-02-08T20:27:05Z</dcterms:modified>
</cp:coreProperties>
</file>